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294" r:id="rId11"/>
    <p:sldId id="313" r:id="rId12"/>
    <p:sldId id="312" r:id="rId13"/>
    <p:sldId id="315" r:id="rId14"/>
    <p:sldId id="301" r:id="rId15"/>
    <p:sldId id="337" r:id="rId16"/>
    <p:sldId id="298" r:id="rId17"/>
    <p:sldId id="316" r:id="rId18"/>
    <p:sldId id="322" r:id="rId19"/>
    <p:sldId id="317" r:id="rId20"/>
    <p:sldId id="323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5" r:id="rId29"/>
    <p:sldId id="335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29"/>
    <p:restoredTop sz="95768"/>
  </p:normalViewPr>
  <p:slideViewPr>
    <p:cSldViewPr snapToGrid="0">
      <p:cViewPr>
        <p:scale>
          <a:sx n="100" d="100"/>
          <a:sy n="100" d="100"/>
        </p:scale>
        <p:origin x="5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21/11/2024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5" y="342900"/>
            <a:ext cx="8100010" cy="1336936"/>
          </a:xfrm>
        </p:spPr>
        <p:txBody>
          <a:bodyPr>
            <a:normAutofit/>
          </a:bodyPr>
          <a:lstStyle/>
          <a:p>
            <a:r>
              <a:rPr lang="en-US" dirty="0" err="1"/>
              <a:t>Comite</a:t>
            </a:r>
            <a:r>
              <a:rPr lang="en-US" dirty="0"/>
              <a:t> point </a:t>
            </a:r>
            <a:r>
              <a:rPr lang="en-US" dirty="0" err="1"/>
              <a:t>d’eau</a:t>
            </a:r>
            <a:br>
              <a:rPr lang="en-US" dirty="0"/>
            </a:br>
            <a:r>
              <a:rPr lang="en-US" dirty="0"/>
              <a:t>(C.P.E)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47" y="2998038"/>
            <a:ext cx="3657600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CED638-2544-4E8F-0478-129BDD023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581" y="1769424"/>
            <a:ext cx="8614110" cy="457624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CE3AD1-6121-E193-46B9-D15B879C6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0301" y="1600242"/>
            <a:ext cx="8723397" cy="463430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90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2B2092-3650-5CBA-9AD7-1A7E074392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88" y="1716066"/>
            <a:ext cx="8968824" cy="47576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1CDB5-0227-371C-4318-7EEF2E84A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657" y="1923804"/>
            <a:ext cx="8512441" cy="451558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986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just"/>
            <a:r>
              <a:rPr lang="en-HT" sz="1600" dirty="0">
                <a:solidFill>
                  <a:schemeClr val="bg1"/>
                </a:solidFill>
              </a:rPr>
              <a:t>SAEP Monthly Reports: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General Information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SAEP Operations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Subscribers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Connections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Water Production &amp; Distribution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A69218-4902-030A-C0EA-82347D5FDA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28" y="1863285"/>
            <a:ext cx="9075544" cy="4821381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532C8-76D6-1AA7-550C-9625F8B6B17D}"/>
              </a:ext>
            </a:extLst>
          </p:cNvPr>
          <p:cNvSpPr txBox="1"/>
          <p:nvPr/>
        </p:nvSpPr>
        <p:spPr>
          <a:xfrm>
            <a:off x="2593539" y="140162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SAEP Name and any future saep will be display in this dropdown list.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A0D83-558C-9F7C-16EC-7C2069086D9C}"/>
              </a:ext>
            </a:extLst>
          </p:cNvPr>
          <p:cNvSpPr/>
          <p:nvPr/>
        </p:nvSpPr>
        <p:spPr>
          <a:xfrm>
            <a:off x="34228" y="2324950"/>
            <a:ext cx="1355185" cy="5488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30" y="75681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060AFC-1A87-780A-0A07-AF44D690E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111" y="2176002"/>
            <a:ext cx="8459558" cy="4500748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03FAD-D6F7-B2CD-42B7-53CCB24F3FE8}"/>
              </a:ext>
            </a:extLst>
          </p:cNvPr>
          <p:cNvSpPr txBox="1"/>
          <p:nvPr/>
        </p:nvSpPr>
        <p:spPr>
          <a:xfrm>
            <a:off x="669736" y="956530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Date offers us the full flexibility to work filter for a specific day or period.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EAE2D-044E-4FBE-5F25-340443158821}"/>
              </a:ext>
            </a:extLst>
          </p:cNvPr>
          <p:cNvSpPr txBox="1"/>
          <p:nvPr/>
        </p:nvSpPr>
        <p:spPr>
          <a:xfrm>
            <a:off x="5466323" y="1408910"/>
            <a:ext cx="263046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section will display all the available report for all the saep. Right now, it displays the reports for Pignon. It will help for the selection of the period.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F9CC13-3D02-87C4-AD64-E92AD4B31D95}"/>
              </a:ext>
            </a:extLst>
          </p:cNvPr>
          <p:cNvSpPr/>
          <p:nvPr/>
        </p:nvSpPr>
        <p:spPr>
          <a:xfrm>
            <a:off x="1436914" y="2636322"/>
            <a:ext cx="843148" cy="14844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D51D7-AB1F-F7FB-207A-EEF8DB7C249F}"/>
              </a:ext>
            </a:extLst>
          </p:cNvPr>
          <p:cNvSpPr/>
          <p:nvPr/>
        </p:nvSpPr>
        <p:spPr>
          <a:xfrm>
            <a:off x="1805048" y="4120739"/>
            <a:ext cx="5153892" cy="1080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83159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86AB-916E-8EC2-AE40-B25FF27B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How to select a report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20F64-3DBA-46E8-ED27-AA7C619E8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One of the main feature available on this Console</a:t>
            </a:r>
          </a:p>
        </p:txBody>
      </p:sp>
    </p:spTree>
    <p:extLst>
      <p:ext uri="{BB962C8B-B14F-4D97-AF65-F5344CB8AC3E}">
        <p14:creationId xmlns:p14="http://schemas.microsoft.com/office/powerpoint/2010/main" val="89428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eport 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26A2E-1A15-5626-55F7-F5BB4A4F7BF9}"/>
              </a:ext>
            </a:extLst>
          </p:cNvPr>
          <p:cNvCxnSpPr/>
          <p:nvPr/>
        </p:nvCxnSpPr>
        <p:spPr>
          <a:xfrm flipV="1">
            <a:off x="6125227" y="4409162"/>
            <a:ext cx="0" cy="5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B420DB-5C9F-36A4-7428-49AB466CC6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668" y="2125684"/>
            <a:ext cx="8742798" cy="4651440"/>
          </a:xfr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EF9BC-7F54-3FF9-4230-9C8473EFA67A}"/>
              </a:ext>
            </a:extLst>
          </p:cNvPr>
          <p:cNvSpPr txBox="1"/>
          <p:nvPr/>
        </p:nvSpPr>
        <p:spPr>
          <a:xfrm>
            <a:off x="6125227" y="1068779"/>
            <a:ext cx="178373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As indicated in the first table in below. </a:t>
            </a:r>
            <a:r>
              <a:rPr lang="en-US" dirty="0"/>
              <a:t>W</a:t>
            </a:r>
            <a:r>
              <a:rPr lang="en-HT" dirty="0"/>
              <a:t>e have 3 recorded reports date.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60B2-9315-84AF-B125-55BE4D091B3D}"/>
              </a:ext>
            </a:extLst>
          </p:cNvPr>
          <p:cNvSpPr/>
          <p:nvPr/>
        </p:nvSpPr>
        <p:spPr>
          <a:xfrm>
            <a:off x="1900052" y="4108862"/>
            <a:ext cx="5427023" cy="1190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0DAF1-5CFE-4D61-50C2-809D199FEDCB}"/>
              </a:ext>
            </a:extLst>
          </p:cNvPr>
          <p:cNvCxnSpPr/>
          <p:nvPr/>
        </p:nvCxnSpPr>
        <p:spPr>
          <a:xfrm flipV="1">
            <a:off x="6852062" y="2546107"/>
            <a:ext cx="0" cy="156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368E7-2ED7-A4F5-386A-9EA6438F258C}"/>
              </a:ext>
            </a:extLst>
          </p:cNvPr>
          <p:cNvSpPr/>
          <p:nvPr/>
        </p:nvSpPr>
        <p:spPr>
          <a:xfrm>
            <a:off x="1484416" y="2546107"/>
            <a:ext cx="1852550" cy="1182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FE010-DCA9-5649-5892-C4E82BEF4440}"/>
              </a:ext>
            </a:extLst>
          </p:cNvPr>
          <p:cNvSpPr txBox="1"/>
          <p:nvPr/>
        </p:nvSpPr>
        <p:spPr>
          <a:xfrm>
            <a:off x="570016" y="1068779"/>
            <a:ext cx="3610098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have to have the selected in this format display lke this: 01 Jun 2023 – 01 Jun 2023</a:t>
            </a:r>
          </a:p>
        </p:txBody>
      </p:sp>
    </p:spTree>
    <p:extLst>
      <p:ext uri="{BB962C8B-B14F-4D97-AF65-F5344CB8AC3E}">
        <p14:creationId xmlns:p14="http://schemas.microsoft.com/office/powerpoint/2010/main" val="153149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C.P.E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How to access the console?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2980706" y="5106390"/>
            <a:ext cx="290945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HT" dirty="0"/>
              <a:t>ccess the mWater portal.</a:t>
            </a:r>
          </a:p>
          <a:p>
            <a:pPr marL="342900" indent="-342900">
              <a:buAutoNum type="arabicPeriod"/>
            </a:pPr>
            <a:r>
              <a:rPr lang="en-HT" dirty="0"/>
              <a:t>Access the HANWASH portal.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A85E-D9E1-7A7C-FE72-E1EE5717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84" y="169046"/>
            <a:ext cx="5940631" cy="495973"/>
          </a:xfrm>
        </p:spPr>
        <p:txBody>
          <a:bodyPr>
            <a:normAutofit fontScale="90000"/>
          </a:bodyPr>
          <a:lstStyle/>
          <a:p>
            <a:r>
              <a:rPr lang="en-HT" dirty="0"/>
              <a:t>Report 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C356AA-9AE1-F8B0-5FE5-C8322C48A7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834" y="879103"/>
            <a:ext cx="3289300" cy="2344098"/>
          </a:xfr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2D5076-FA26-E154-371A-68E52024FD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31009" y="879103"/>
            <a:ext cx="3855872" cy="2344098"/>
          </a:xfr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A1248-86C2-2C63-2F73-CE088228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4" y="4441836"/>
            <a:ext cx="3071504" cy="2247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D0452-7239-0A56-97C8-45233EA4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75" y="4328994"/>
            <a:ext cx="3071505" cy="235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8A707-7869-83D2-E355-162C2F996CC7}"/>
              </a:ext>
            </a:extLst>
          </p:cNvPr>
          <p:cNvCxnSpPr/>
          <p:nvPr/>
        </p:nvCxnSpPr>
        <p:spPr>
          <a:xfrm flipH="1">
            <a:off x="4572000" y="1199408"/>
            <a:ext cx="926275" cy="250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D9A196-D1E2-270A-5142-B64D184A6A49}"/>
              </a:ext>
            </a:extLst>
          </p:cNvPr>
          <p:cNvSpPr txBox="1"/>
          <p:nvPr/>
        </p:nvSpPr>
        <p:spPr>
          <a:xfrm>
            <a:off x="3914817" y="3705101"/>
            <a:ext cx="111619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the left or rigth side to change the months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96B009-AEA9-33E4-3430-3121EE7EF56D}"/>
              </a:ext>
            </a:extLst>
          </p:cNvPr>
          <p:cNvCxnSpPr/>
          <p:nvPr/>
        </p:nvCxnSpPr>
        <p:spPr>
          <a:xfrm>
            <a:off x="2446317" y="1401288"/>
            <a:ext cx="1246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BE6BA4-B4B1-EFAD-5094-ED72DCC4D453}"/>
              </a:ext>
            </a:extLst>
          </p:cNvPr>
          <p:cNvSpPr txBox="1"/>
          <p:nvPr/>
        </p:nvSpPr>
        <p:spPr>
          <a:xfrm>
            <a:off x="3764478" y="1068779"/>
            <a:ext cx="107661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HT" dirty="0"/>
              <a:t>lick on 2024, to display </a:t>
            </a:r>
            <a:r>
              <a:rPr lang="en-US" dirty="0"/>
              <a:t>the month list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85725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6E5D-B94B-0AFB-CDB2-B92BADB70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4242D-4DFC-96BD-4D45-1C6D34484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Effect of The Quick Filters</a:t>
            </a:r>
          </a:p>
        </p:txBody>
      </p:sp>
    </p:spTree>
    <p:extLst>
      <p:ext uri="{BB962C8B-B14F-4D97-AF65-F5344CB8AC3E}">
        <p14:creationId xmlns:p14="http://schemas.microsoft.com/office/powerpoint/2010/main" val="203206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F28C3C-2A9F-23F7-018C-CCB309497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7" y="2030681"/>
            <a:ext cx="8745550" cy="4639241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AF7205-7D51-D515-C161-D9D3F70D5C9C}"/>
              </a:ext>
            </a:extLst>
          </p:cNvPr>
          <p:cNvSpPr txBox="1"/>
          <p:nvPr/>
        </p:nvSpPr>
        <p:spPr>
          <a:xfrm>
            <a:off x="4745900" y="1337844"/>
            <a:ext cx="2593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Now we have the date of a report selected. Plus we can add the saep name.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E07E2-1765-BA8D-7EF2-963B18013F69}"/>
              </a:ext>
            </a:extLst>
          </p:cNvPr>
          <p:cNvSpPr txBox="1"/>
          <p:nvPr/>
        </p:nvSpPr>
        <p:spPr>
          <a:xfrm>
            <a:off x="5415149" y="3230089"/>
            <a:ext cx="2529444" cy="9233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All the component will react to display the available results</a:t>
            </a:r>
          </a:p>
        </p:txBody>
      </p:sp>
    </p:spTree>
    <p:extLst>
      <p:ext uri="{BB962C8B-B14F-4D97-AF65-F5344CB8AC3E}">
        <p14:creationId xmlns:p14="http://schemas.microsoft.com/office/powerpoint/2010/main" val="276248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42" y="87870"/>
            <a:ext cx="5856235" cy="413171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53FE06-506D-4A18-AFF4-129015175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1041"/>
            <a:ext cx="5856235" cy="3101975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A814E-60EA-E8A2-41C6-AE7B5E90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55" y="3712383"/>
            <a:ext cx="5755759" cy="30577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7799F6-81CE-8D63-C64D-576BB651705B}"/>
              </a:ext>
            </a:extLst>
          </p:cNvPr>
          <p:cNvSpPr txBox="1"/>
          <p:nvPr/>
        </p:nvSpPr>
        <p:spPr>
          <a:xfrm>
            <a:off x="6501008" y="1453019"/>
            <a:ext cx="17411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General information section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B2C4D-E392-FE97-4A31-967605D6E361}"/>
              </a:ext>
            </a:extLst>
          </p:cNvPr>
          <p:cNvSpPr txBox="1"/>
          <p:nvPr/>
        </p:nvSpPr>
        <p:spPr>
          <a:xfrm>
            <a:off x="601249" y="4484318"/>
            <a:ext cx="150312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/>
              <a:t>The saep operation section</a:t>
            </a:r>
          </a:p>
        </p:txBody>
      </p:sp>
    </p:spTree>
    <p:extLst>
      <p:ext uri="{BB962C8B-B14F-4D97-AF65-F5344CB8AC3E}">
        <p14:creationId xmlns:p14="http://schemas.microsoft.com/office/powerpoint/2010/main" val="23502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eadme section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F060BC-3C81-7421-7457-593F1B12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0" y="2016691"/>
            <a:ext cx="8771925" cy="4653232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EAAD4-D3DB-E8DA-7C91-066978E7199D}"/>
              </a:ext>
            </a:extLst>
          </p:cNvPr>
          <p:cNvSpPr txBox="1"/>
          <p:nvPr/>
        </p:nvSpPr>
        <p:spPr>
          <a:xfrm>
            <a:off x="5674290" y="1102290"/>
            <a:ext cx="29436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readme is in place to help better understand the key information displayed in the general information and operation sections.</a:t>
            </a:r>
          </a:p>
        </p:txBody>
      </p:sp>
    </p:spTree>
    <p:extLst>
      <p:ext uri="{BB962C8B-B14F-4D97-AF65-F5344CB8AC3E}">
        <p14:creationId xmlns:p14="http://schemas.microsoft.com/office/powerpoint/2010/main" val="48970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E3227-BF74-3DE8-C84A-A4B76BFB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6" y="2137559"/>
            <a:ext cx="8535179" cy="4527646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6893F-BB54-D5ED-6205-D67AE7E6583A}"/>
              </a:ext>
            </a:extLst>
          </p:cNvPr>
          <p:cNvSpPr/>
          <p:nvPr/>
        </p:nvSpPr>
        <p:spPr>
          <a:xfrm>
            <a:off x="4298868" y="3429000"/>
            <a:ext cx="273132" cy="3354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5DFEC-7712-908D-88A2-2D8C788958A6}"/>
              </a:ext>
            </a:extLst>
          </p:cNvPr>
          <p:cNvSpPr txBox="1"/>
          <p:nvPr/>
        </p:nvSpPr>
        <p:spPr>
          <a:xfrm>
            <a:off x="5296395" y="1448790"/>
            <a:ext cx="2624447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Hover the cursor over one of the table of your choice. And you click on this button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7CE9B8-7CF7-E6F3-0C50-C54B334D129B}"/>
              </a:ext>
            </a:extLst>
          </p:cNvPr>
          <p:cNvCxnSpPr/>
          <p:nvPr/>
        </p:nvCxnSpPr>
        <p:spPr>
          <a:xfrm flipV="1">
            <a:off x="4572000" y="2624447"/>
            <a:ext cx="890649" cy="80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8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7C1-31B7-A07D-1EE7-CAF45C78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369" y="192796"/>
            <a:ext cx="5892431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Export from the tables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0807E7-25BE-8D09-2888-3AF6692A6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77" y="833067"/>
            <a:ext cx="5607080" cy="2961239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D1E93-4EAF-4170-D630-CE3C5B99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23" y="3926729"/>
            <a:ext cx="5421086" cy="288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E594A4-DF6E-67FD-8935-5F0566AFC8DD}"/>
              </a:ext>
            </a:extLst>
          </p:cNvPr>
          <p:cNvSpPr/>
          <p:nvPr/>
        </p:nvSpPr>
        <p:spPr>
          <a:xfrm>
            <a:off x="2303813" y="1733797"/>
            <a:ext cx="640304" cy="380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20912D-D14B-6590-1463-1ED180980007}"/>
              </a:ext>
            </a:extLst>
          </p:cNvPr>
          <p:cNvCxnSpPr>
            <a:stCxn id="13" idx="3"/>
          </p:cNvCxnSpPr>
          <p:nvPr/>
        </p:nvCxnSpPr>
        <p:spPr>
          <a:xfrm>
            <a:off x="2944117" y="1923803"/>
            <a:ext cx="3587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D28897-423A-AB6D-29FD-0773257F0C40}"/>
              </a:ext>
            </a:extLst>
          </p:cNvPr>
          <p:cNvSpPr txBox="1"/>
          <p:nvPr/>
        </p:nvSpPr>
        <p:spPr>
          <a:xfrm>
            <a:off x="6531429" y="1323637"/>
            <a:ext cx="194755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will trigger the modal with the download platform.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7B5A8-DCD6-9C12-02A2-4A513D3B15DD}"/>
              </a:ext>
            </a:extLst>
          </p:cNvPr>
          <p:cNvSpPr txBox="1"/>
          <p:nvPr/>
        </p:nvSpPr>
        <p:spPr>
          <a:xfrm>
            <a:off x="546266" y="4500748"/>
            <a:ext cx="191192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Depending of your operating system, the export will be saved either on Documents or Downloads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8B9FF3-C930-55FA-3844-F743404801B1}"/>
              </a:ext>
            </a:extLst>
          </p:cNvPr>
          <p:cNvSpPr/>
          <p:nvPr/>
        </p:nvSpPr>
        <p:spPr>
          <a:xfrm>
            <a:off x="5593278" y="4073236"/>
            <a:ext cx="1543792" cy="783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F1D4A-D61A-0D42-1EEC-0E1891B6E78A}"/>
              </a:ext>
            </a:extLst>
          </p:cNvPr>
          <p:cNvSpPr txBox="1"/>
          <p:nvPr/>
        </p:nvSpPr>
        <p:spPr>
          <a:xfrm>
            <a:off x="5902036" y="2713971"/>
            <a:ext cx="3051959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You can change the name of the export as well as the target location as you see fit.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744F69-5924-4C47-4872-FF2AE87D3748}"/>
              </a:ext>
            </a:extLst>
          </p:cNvPr>
          <p:cNvCxnSpPr/>
          <p:nvPr/>
        </p:nvCxnSpPr>
        <p:spPr>
          <a:xfrm flipV="1">
            <a:off x="6887688" y="3637301"/>
            <a:ext cx="95003" cy="43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8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A26D-534F-D7C2-72F6-89F7536C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1" y="442177"/>
            <a:ext cx="5845629" cy="507848"/>
          </a:xfrm>
        </p:spPr>
        <p:txBody>
          <a:bodyPr>
            <a:normAutofit fontScale="90000"/>
          </a:bodyPr>
          <a:lstStyle/>
          <a:p>
            <a:r>
              <a:rPr lang="en-HT" dirty="0"/>
              <a:t>Print Export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80344-BCB0-8EA2-7534-261D4F46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03" y="1059007"/>
            <a:ext cx="5092651" cy="2705471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9FDC63-41F8-0521-1172-A135447DA194}"/>
              </a:ext>
            </a:extLst>
          </p:cNvPr>
          <p:cNvSpPr/>
          <p:nvPr/>
        </p:nvSpPr>
        <p:spPr>
          <a:xfrm>
            <a:off x="4441371" y="1306286"/>
            <a:ext cx="213756" cy="1425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66494-EFBF-7B2B-F8EC-BBA4296F32FF}"/>
              </a:ext>
            </a:extLst>
          </p:cNvPr>
          <p:cNvSpPr txBox="1"/>
          <p:nvPr/>
        </p:nvSpPr>
        <p:spPr>
          <a:xfrm>
            <a:off x="6519553" y="1448790"/>
            <a:ext cx="1425039" cy="147732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The print Icon is another option available.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CC82E-FCE9-1098-DF97-C8BDEE4E0AD4}"/>
              </a:ext>
            </a:extLst>
          </p:cNvPr>
          <p:cNvCxnSpPr>
            <a:stCxn id="6" idx="3"/>
          </p:cNvCxnSpPr>
          <p:nvPr/>
        </p:nvCxnSpPr>
        <p:spPr>
          <a:xfrm>
            <a:off x="4655127" y="1377538"/>
            <a:ext cx="1864426" cy="27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BBEEC-395D-84B0-67DE-B85BEE85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2" y="3827893"/>
            <a:ext cx="5092651" cy="3030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0B759-E6D2-91AD-17F8-7C474971C8A0}"/>
              </a:ext>
            </a:extLst>
          </p:cNvPr>
          <p:cNvSpPr txBox="1"/>
          <p:nvPr/>
        </p:nvSpPr>
        <p:spPr>
          <a:xfrm>
            <a:off x="997527" y="4215740"/>
            <a:ext cx="2268187" cy="147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A very clear interface will help you extract the report in pdf format for your convenience.</a:t>
            </a:r>
          </a:p>
        </p:txBody>
      </p:sp>
    </p:spTree>
    <p:extLst>
      <p:ext uri="{BB962C8B-B14F-4D97-AF65-F5344CB8AC3E}">
        <p14:creationId xmlns:p14="http://schemas.microsoft.com/office/powerpoint/2010/main" val="198121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HT" dirty="0"/>
              <a:t>water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Authenication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28" y="330708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Authentication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917942" y="330708"/>
            <a:ext cx="10363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are not logged in.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with your credentials and click on the log button.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 page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have successfully logged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After you have been logged in mWater. Please use this link in your browser to access the HANWASH HOME CONSOLE, quickly.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CPE CONSOLES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the CPE Monthly reports, highlighted by their respective commune. The text in blue are clickable links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290021"/>
            <a:ext cx="78849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521" y="4297810"/>
            <a:ext cx="5099625" cy="996071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We have two page in the console. Please select the version of your pleasing.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(English Version)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(French version)</a:t>
            </a: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9408</TotalTime>
  <Words>605</Words>
  <Application>Microsoft Macintosh PowerPoint</Application>
  <PresentationFormat>Letter Paper (8.5x11 in)</PresentationFormat>
  <Paragraphs>77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Gill Sans MT</vt:lpstr>
      <vt:lpstr>Parcel</vt:lpstr>
      <vt:lpstr>Comite point d’eau (C.P.E)</vt:lpstr>
      <vt:lpstr>C.P.E</vt:lpstr>
      <vt:lpstr>Mwater Home</vt:lpstr>
      <vt:lpstr>Authenication PRocess</vt:lpstr>
      <vt:lpstr>Authentication PRocess</vt:lpstr>
      <vt:lpstr>Mwater Home page Portal</vt:lpstr>
      <vt:lpstr>Hanwash HOME</vt:lpstr>
      <vt:lpstr>Access the CPE CONSOLES</vt:lpstr>
      <vt:lpstr>Console Overview</vt:lpstr>
      <vt:lpstr>S.A.E.P Console overview</vt:lpstr>
      <vt:lpstr>S.A.E.P Console overview</vt:lpstr>
      <vt:lpstr>S.A.E.P Console overview</vt:lpstr>
      <vt:lpstr>S.A.E.P Console overview</vt:lpstr>
      <vt:lpstr>Functionalities</vt:lpstr>
      <vt:lpstr>The Main page</vt:lpstr>
      <vt:lpstr>Quick filters</vt:lpstr>
      <vt:lpstr>Quick filters</vt:lpstr>
      <vt:lpstr>How to select a report date</vt:lpstr>
      <vt:lpstr>Report date</vt:lpstr>
      <vt:lpstr>Report Date</vt:lpstr>
      <vt:lpstr>Effect</vt:lpstr>
      <vt:lpstr>Quick Filters Selection</vt:lpstr>
      <vt:lpstr>Quick Filters Selection</vt:lpstr>
      <vt:lpstr>Readme section</vt:lpstr>
      <vt:lpstr>Export</vt:lpstr>
      <vt:lpstr>Export from the tables</vt:lpstr>
      <vt:lpstr>Export from the tables</vt:lpstr>
      <vt:lpstr>Print 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30</cp:revision>
  <dcterms:created xsi:type="dcterms:W3CDTF">2024-03-14T13:36:03Z</dcterms:created>
  <dcterms:modified xsi:type="dcterms:W3CDTF">2024-11-21T20:50:51Z</dcterms:modified>
</cp:coreProperties>
</file>